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40"/>
  </p:notesMasterIdLst>
  <p:sldIdLst>
    <p:sldId id="409" r:id="rId2"/>
    <p:sldId id="699" r:id="rId3"/>
    <p:sldId id="257" r:id="rId4"/>
    <p:sldId id="665" r:id="rId5"/>
    <p:sldId id="673" r:id="rId6"/>
    <p:sldId id="674" r:id="rId7"/>
    <p:sldId id="675" r:id="rId8"/>
    <p:sldId id="703" r:id="rId9"/>
    <p:sldId id="702" r:id="rId10"/>
    <p:sldId id="676" r:id="rId11"/>
    <p:sldId id="704" r:id="rId12"/>
    <p:sldId id="698" r:id="rId13"/>
    <p:sldId id="677" r:id="rId14"/>
    <p:sldId id="678" r:id="rId15"/>
    <p:sldId id="679" r:id="rId16"/>
    <p:sldId id="697" r:id="rId17"/>
    <p:sldId id="680" r:id="rId18"/>
    <p:sldId id="681" r:id="rId19"/>
    <p:sldId id="701" r:id="rId20"/>
    <p:sldId id="667" r:id="rId21"/>
    <p:sldId id="668" r:id="rId22"/>
    <p:sldId id="694" r:id="rId23"/>
    <p:sldId id="684" r:id="rId24"/>
    <p:sldId id="705" r:id="rId25"/>
    <p:sldId id="706" r:id="rId26"/>
    <p:sldId id="707" r:id="rId27"/>
    <p:sldId id="708" r:id="rId28"/>
    <p:sldId id="671" r:id="rId29"/>
    <p:sldId id="686" r:id="rId30"/>
    <p:sldId id="687" r:id="rId31"/>
    <p:sldId id="688" r:id="rId32"/>
    <p:sldId id="689" r:id="rId33"/>
    <p:sldId id="690" r:id="rId34"/>
    <p:sldId id="700" r:id="rId35"/>
    <p:sldId id="287" r:id="rId36"/>
    <p:sldId id="483" r:id="rId37"/>
    <p:sldId id="284" r:id="rId38"/>
    <p:sldId id="288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5C90"/>
    <a:srgbClr val="0D3240"/>
    <a:srgbClr val="009BAF"/>
    <a:srgbClr val="FCD4D9"/>
    <a:srgbClr val="FBBBC3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3" Type="http://schemas.openxmlformats.org/officeDocument/2006/relationships/commentAuthors" Target="commentAuthors.xml"/><Relationship Id="rId68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64" Type="http://schemas.openxmlformats.org/officeDocument/2006/relationships/presProps" Target="presProps.xml"/><Relationship Id="rId69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62" Type="http://customschemas.google.com/relationships/presentationmetadata" Target="metadata"/><Relationship Id="rId7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0693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34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Servicios en Django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Nicol</a:t>
            </a:r>
            <a:r>
              <a:rPr lang="es-CO" dirty="0" err="1"/>
              <a:t>ás</a:t>
            </a:r>
            <a:r>
              <a:rPr lang="es-CO" dirty="0"/>
              <a:t>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Resources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5EC1B0A1-7F6E-618E-C38C-B725B41B8A5E}"/>
              </a:ext>
            </a:extLst>
          </p:cNvPr>
          <p:cNvSpPr/>
          <p:nvPr userDrawn="1"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6;p33">
            <a:extLst>
              <a:ext uri="{FF2B5EF4-FFF2-40B4-BE49-F238E27FC236}">
                <a16:creationId xmlns:a16="http://schemas.microsoft.com/office/drawing/2014/main" id="{AC0A0164-ECDE-29FC-F6C8-8C3AF4A92C49}"/>
              </a:ext>
            </a:extLst>
          </p:cNvPr>
          <p:cNvSpPr/>
          <p:nvPr userDrawn="1"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8;p33">
            <a:extLst>
              <a:ext uri="{FF2B5EF4-FFF2-40B4-BE49-F238E27FC236}">
                <a16:creationId xmlns:a16="http://schemas.microsoft.com/office/drawing/2014/main" id="{04474A8D-DD5B-D541-F1D2-E20609E3DF26}"/>
              </a:ext>
            </a:extLst>
          </p:cNvPr>
          <p:cNvSpPr/>
          <p:nvPr userDrawn="1"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3;p33">
            <a:extLst>
              <a:ext uri="{FF2B5EF4-FFF2-40B4-BE49-F238E27FC236}">
                <a16:creationId xmlns:a16="http://schemas.microsoft.com/office/drawing/2014/main" id="{71EC1BAE-59E1-E7FC-AE98-E50C959BF39D}"/>
              </a:ext>
            </a:extLst>
          </p:cNvPr>
          <p:cNvSpPr/>
          <p:nvPr userDrawn="1"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5;p33">
            <a:extLst>
              <a:ext uri="{FF2B5EF4-FFF2-40B4-BE49-F238E27FC236}">
                <a16:creationId xmlns:a16="http://schemas.microsoft.com/office/drawing/2014/main" id="{80EEDC29-EA2E-1067-FE14-F4DB6A05876C}"/>
              </a:ext>
            </a:extLst>
          </p:cNvPr>
          <p:cNvSpPr/>
          <p:nvPr userDrawn="1"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Resources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7;p33">
            <a:extLst>
              <a:ext uri="{FF2B5EF4-FFF2-40B4-BE49-F238E27FC236}">
                <a16:creationId xmlns:a16="http://schemas.microsoft.com/office/drawing/2014/main" id="{52CD05F1-3D9F-15CA-0ECE-28F267EC49FF}"/>
              </a:ext>
            </a:extLst>
          </p:cNvPr>
          <p:cNvSpPr/>
          <p:nvPr userDrawn="1"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8C59419F-8192-03C3-2FDB-689935CA3F1D}"/>
              </a:ext>
            </a:extLst>
          </p:cNvPr>
          <p:cNvSpPr/>
          <p:nvPr userDrawn="1"/>
        </p:nvSpPr>
        <p:spPr>
          <a:xfrm>
            <a:off x="0" y="317227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6;p33">
            <a:extLst>
              <a:ext uri="{FF2B5EF4-FFF2-40B4-BE49-F238E27FC236}">
                <a16:creationId xmlns:a16="http://schemas.microsoft.com/office/drawing/2014/main" id="{61F7C1CE-2D89-1FDD-6080-04F67DE62841}"/>
              </a:ext>
            </a:extLst>
          </p:cNvPr>
          <p:cNvSpPr/>
          <p:nvPr userDrawn="1"/>
        </p:nvSpPr>
        <p:spPr>
          <a:xfrm>
            <a:off x="0" y="3988708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8;p33">
            <a:extLst>
              <a:ext uri="{FF2B5EF4-FFF2-40B4-BE49-F238E27FC236}">
                <a16:creationId xmlns:a16="http://schemas.microsoft.com/office/drawing/2014/main" id="{9DAFF7DB-EBE5-197B-40C7-49B551C35792}"/>
              </a:ext>
            </a:extLst>
          </p:cNvPr>
          <p:cNvSpPr/>
          <p:nvPr userDrawn="1"/>
        </p:nvSpPr>
        <p:spPr>
          <a:xfrm>
            <a:off x="0" y="47971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3;p33">
            <a:extLst>
              <a:ext uri="{FF2B5EF4-FFF2-40B4-BE49-F238E27FC236}">
                <a16:creationId xmlns:a16="http://schemas.microsoft.com/office/drawing/2014/main" id="{087AB94F-A3C3-86AE-3465-ABEB12E839D1}"/>
              </a:ext>
            </a:extLst>
          </p:cNvPr>
          <p:cNvSpPr/>
          <p:nvPr userDrawn="1"/>
        </p:nvSpPr>
        <p:spPr>
          <a:xfrm>
            <a:off x="0" y="252239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5;p33">
            <a:extLst>
              <a:ext uri="{FF2B5EF4-FFF2-40B4-BE49-F238E27FC236}">
                <a16:creationId xmlns:a16="http://schemas.microsoft.com/office/drawing/2014/main" id="{CEC59028-AC8A-A5DB-3CF4-A2550C76CFDB}"/>
              </a:ext>
            </a:extLst>
          </p:cNvPr>
          <p:cNvSpPr/>
          <p:nvPr userDrawn="1"/>
        </p:nvSpPr>
        <p:spPr>
          <a:xfrm>
            <a:off x="0" y="3338829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Arial"/>
                <a:cs typeface="Calibri"/>
                <a:sym typeface="Calibri"/>
              </a:rPr>
              <a:t>Resources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7;p33">
            <a:extLst>
              <a:ext uri="{FF2B5EF4-FFF2-40B4-BE49-F238E27FC236}">
                <a16:creationId xmlns:a16="http://schemas.microsoft.com/office/drawing/2014/main" id="{D34A8828-6EB3-3EB2-4366-6ABF805E5584}"/>
              </a:ext>
            </a:extLst>
          </p:cNvPr>
          <p:cNvSpPr/>
          <p:nvPr userDrawn="1"/>
        </p:nvSpPr>
        <p:spPr>
          <a:xfrm>
            <a:off x="0" y="4147274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33D3F32A-C25F-BAC5-7434-92DFCA28D038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826A27DB-50C0-FF63-6213-CBFD968B3BD9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464D6550-3F4D-ED27-4B80-7A5F0C28C8B5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4900346C-81C8-9309-BB49-AC74A560E91A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F7202863-CF5C-46BA-F704-967DC8988795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3F2BE1D7-7D98-4896-8DE0-F97074A4EB00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74BAB066-7C20-579D-5BAF-9E2F5B3D86FE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DDF1CFB1-2EB3-083C-6AB3-835D5E52E6CA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127.0.0.1:8000/api/todos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do-community/django-todo-react/tree/master/backend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rudipy/frontend-react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3DEC4F7-D142-CB80-F714-97BCE422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7F7B2-1387-AE29-CF55-72EAC48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Common</a:t>
            </a:r>
            <a:r>
              <a:rPr lang="es-CO" dirty="0"/>
              <a:t> REST API </a:t>
            </a:r>
            <a:r>
              <a:rPr lang="es-CO" dirty="0" err="1"/>
              <a:t>endpoint</a:t>
            </a:r>
            <a:r>
              <a:rPr lang="es-CO" dirty="0"/>
              <a:t> </a:t>
            </a:r>
            <a:r>
              <a:rPr lang="es-CO" dirty="0" err="1"/>
              <a:t>structures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5F5AEF-BDE4-0B42-44FB-950209C08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CBD283-58C2-3044-E85F-E75FE4AB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88" y="2292404"/>
            <a:ext cx="2705100" cy="2962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01ECA0-F506-7AE6-21CB-EC673903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953" y="2451542"/>
            <a:ext cx="2085975" cy="13430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4904E2-D8EA-3C88-6E1F-0D9D6B780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870" y="4153977"/>
            <a:ext cx="2133600" cy="657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0E0EAD-5DBD-3DC1-731F-AF2106F83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293" y="2292404"/>
            <a:ext cx="3019425" cy="1381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3FB269-ED75-E1DD-BC51-EE5BD5279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784" y="3993642"/>
            <a:ext cx="3209925" cy="1447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4326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7F7B2-1387-AE29-CF55-72EAC48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REST API VERSIONING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5F5AEF-BDE4-0B42-44FB-950209C08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956513-A122-4654-B018-7AC3398D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72" y="1611512"/>
            <a:ext cx="8977377" cy="408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1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7F7B2-1387-AE29-CF55-72EAC485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Django REST Framework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5F5AEF-BDE4-0B42-44FB-950209C08B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62528D-0204-B7FE-C53F-151D89BA0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</p:spPr>
        <p:txBody>
          <a:bodyPr>
            <a:normAutofit/>
          </a:bodyPr>
          <a:lstStyle/>
          <a:p>
            <a:pPr indent="-457200"/>
            <a:r>
              <a:rPr lang="es-CO" dirty="0" err="1"/>
              <a:t>The</a:t>
            </a:r>
            <a:r>
              <a:rPr lang="es-CO" dirty="0"/>
              <a:t> Django REST Framework (DRF) </a:t>
            </a:r>
            <a:r>
              <a:rPr lang="es-CO" dirty="0" err="1"/>
              <a:t>enables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easy</a:t>
            </a:r>
            <a:r>
              <a:rPr lang="es-CO" dirty="0"/>
              <a:t> </a:t>
            </a:r>
            <a:r>
              <a:rPr lang="es-CO" dirty="0" err="1"/>
              <a:t>creation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Django </a:t>
            </a:r>
            <a:r>
              <a:rPr lang="es-CO" dirty="0" err="1"/>
              <a:t>APIs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</a:t>
            </a:r>
            <a:r>
              <a:rPr lang="es-CO" dirty="0" err="1"/>
              <a:t>return</a:t>
            </a:r>
            <a:r>
              <a:rPr lang="es-CO" dirty="0"/>
              <a:t> JSON.</a:t>
            </a:r>
          </a:p>
          <a:p>
            <a:pPr indent="-457200"/>
            <a:endParaRPr lang="es-CO" dirty="0"/>
          </a:p>
          <a:p>
            <a:pPr indent="-457200"/>
            <a:r>
              <a:rPr lang="es-CO" dirty="0"/>
              <a:t>DRF </a:t>
            </a:r>
            <a:r>
              <a:rPr lang="es-CO" dirty="0" err="1"/>
              <a:t>takes</a:t>
            </a:r>
            <a:r>
              <a:rPr lang="es-CO" dirty="0"/>
              <a:t> </a:t>
            </a:r>
            <a:r>
              <a:rPr lang="es-CO" dirty="0" err="1"/>
              <a:t>charge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heavy lifting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transforming</a:t>
            </a:r>
            <a:r>
              <a:rPr lang="es-CO" dirty="0"/>
              <a:t> </a:t>
            </a:r>
            <a:r>
              <a:rPr lang="es-CO" dirty="0" err="1"/>
              <a:t>database</a:t>
            </a:r>
            <a:r>
              <a:rPr lang="es-CO" dirty="0"/>
              <a:t> </a:t>
            </a:r>
            <a:r>
              <a:rPr lang="es-CO" dirty="0" err="1"/>
              <a:t>models</a:t>
            </a:r>
            <a:r>
              <a:rPr lang="es-CO" dirty="0"/>
              <a:t> </a:t>
            </a:r>
            <a:r>
              <a:rPr lang="es-CO" dirty="0" err="1"/>
              <a:t>into</a:t>
            </a:r>
            <a:r>
              <a:rPr lang="es-CO" dirty="0"/>
              <a:t> </a:t>
            </a:r>
            <a:r>
              <a:rPr lang="es-CO" dirty="0" err="1"/>
              <a:t>RESTful</a:t>
            </a:r>
            <a:r>
              <a:rPr lang="es-CO" dirty="0"/>
              <a:t> </a:t>
            </a:r>
            <a:r>
              <a:rPr lang="es-CO" dirty="0" err="1"/>
              <a:t>APIs</a:t>
            </a:r>
            <a:r>
              <a:rPr lang="es-CO" dirty="0"/>
              <a:t>.</a:t>
            </a:r>
          </a:p>
          <a:p>
            <a:pPr indent="-457200"/>
            <a:endParaRPr lang="es-CO" dirty="0"/>
          </a:p>
          <a:p>
            <a:pPr indent="-457200"/>
            <a:r>
              <a:rPr lang="es-CO" dirty="0"/>
              <a:t>DRF </a:t>
            </a:r>
            <a:r>
              <a:rPr lang="es-CO" dirty="0" err="1"/>
              <a:t>provides</a:t>
            </a:r>
            <a:r>
              <a:rPr lang="es-CO" dirty="0"/>
              <a:t> CRUD </a:t>
            </a:r>
            <a:r>
              <a:rPr lang="es-CO" dirty="0" err="1"/>
              <a:t>operations</a:t>
            </a:r>
            <a:r>
              <a:rPr lang="es-CO" dirty="0"/>
              <a:t>, </a:t>
            </a:r>
            <a:r>
              <a:rPr lang="es-CO" dirty="0" err="1"/>
              <a:t>authentication</a:t>
            </a:r>
            <a:r>
              <a:rPr lang="es-CO" dirty="0"/>
              <a:t> </a:t>
            </a:r>
            <a:r>
              <a:rPr lang="es-CO" dirty="0" err="1"/>
              <a:t>modulse</a:t>
            </a:r>
            <a:r>
              <a:rPr lang="es-CO" dirty="0"/>
              <a:t>, JSON </a:t>
            </a:r>
            <a:r>
              <a:rPr lang="es-CO" dirty="0" err="1"/>
              <a:t>serializers</a:t>
            </a:r>
            <a:r>
              <a:rPr lang="es-CO" dirty="0"/>
              <a:t>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F3CEF-8A3E-A8DB-0609-551BAD29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REST API in Django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C1B021-2419-2F85-4099-0603D4A17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To create a basic REST API in Django, we need: </a:t>
            </a:r>
          </a:p>
          <a:p>
            <a:pPr marL="914400" lvl="1" indent="-457200" algn="ctr">
              <a:buClr>
                <a:srgbClr val="009BAF"/>
              </a:buClr>
              <a:buFont typeface="+mj-lt"/>
              <a:buAutoNum type="arabicPeriod"/>
            </a:pPr>
            <a:r>
              <a:rPr lang="en-US" sz="2800" dirty="0"/>
              <a:t>to install Django’s REST Framework.</a:t>
            </a:r>
          </a:p>
          <a:p>
            <a:pPr lvl="1" indent="-457200" algn="ctr">
              <a:buClr>
                <a:srgbClr val="009BAF"/>
              </a:buClr>
              <a:buFont typeface="+mj-lt"/>
              <a:buAutoNum type="arabicPeriod"/>
            </a:pPr>
            <a:r>
              <a:rPr lang="en-US" sz="2800" dirty="0"/>
              <a:t>to create API Views and model Serializers.</a:t>
            </a:r>
          </a:p>
          <a:p>
            <a:pPr lvl="1" indent="-457200" algn="ctr">
              <a:buClr>
                <a:srgbClr val="009BAF"/>
              </a:buClr>
              <a:buFont typeface="+mj-lt"/>
              <a:buAutoNum type="arabicPeriod"/>
            </a:pPr>
            <a:r>
              <a:rPr lang="en-US" sz="2800" dirty="0"/>
              <a:t>to define </a:t>
            </a:r>
            <a:r>
              <a:rPr lang="en-US" sz="2800" dirty="0" err="1"/>
              <a:t>url</a:t>
            </a:r>
            <a:r>
              <a:rPr lang="en-US" sz="2800" dirty="0"/>
              <a:t> patterns to map API endpoints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B75307-A320-2A3A-C2ED-3316F8EE9D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15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95BBB-5FD1-C066-6E26-D9393844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Urls.py file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7A718A-1B56-B394-B1B5-17D44DE51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3704" y="1240971"/>
            <a:ext cx="9666016" cy="3911131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urls.py </a:t>
            </a:r>
            <a:r>
              <a:rPr lang="en-US" sz="2400" dirty="0"/>
              <a:t>file contains routes which are intended to be stateless, so requests entering the application through these routes are intended to be </a:t>
            </a:r>
            <a:r>
              <a:rPr lang="en-US" sz="2400" b="1" dirty="0"/>
              <a:t>authenticated via tokens </a:t>
            </a:r>
            <a:r>
              <a:rPr lang="en-US" sz="2400" dirty="0"/>
              <a:t>and </a:t>
            </a:r>
            <a:r>
              <a:rPr lang="en-US" sz="2400" u="sng" dirty="0"/>
              <a:t>will not have access to session state</a:t>
            </a:r>
            <a:r>
              <a:rPr lang="en-US" sz="2400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B78BAF-CC42-0D28-992D-8D1BEA7E41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E4556A-A1FC-1458-5D2B-88C185E8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90" y="2701266"/>
            <a:ext cx="9227844" cy="245083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A541899-D91D-AC26-D2AA-DBB9B7121185}"/>
              </a:ext>
            </a:extLst>
          </p:cNvPr>
          <p:cNvSpPr/>
          <p:nvPr/>
        </p:nvSpPr>
        <p:spPr>
          <a:xfrm>
            <a:off x="5568594" y="5409933"/>
            <a:ext cx="6424144" cy="12555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aplicaciones MVC/MVT las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Views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envían datos a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templates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HTML. En SOA las clases genéricas de DRF envían datos serializados a un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 API.</a:t>
            </a:r>
          </a:p>
        </p:txBody>
      </p:sp>
    </p:spTree>
    <p:extLst>
      <p:ext uri="{BB962C8B-B14F-4D97-AF65-F5344CB8AC3E}">
        <p14:creationId xmlns:p14="http://schemas.microsoft.com/office/powerpoint/2010/main" val="84648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0B9C1-A5BA-BC02-667E-AB7BF6BF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API </a:t>
            </a:r>
            <a:r>
              <a:rPr lang="es-CO" dirty="0" err="1"/>
              <a:t>Views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79EDE2-4825-26CD-50EE-836BE0487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O" sz="2400" b="1" dirty="0"/>
              <a:t>Sugerencias:</a:t>
            </a:r>
          </a:p>
          <a:p>
            <a:pPr algn="just"/>
            <a:r>
              <a:rPr lang="es-CO" sz="2000" dirty="0"/>
              <a:t>Cree los controladores asociados a </a:t>
            </a:r>
            <a:r>
              <a:rPr lang="es-CO" sz="2000" dirty="0" err="1"/>
              <a:t>APIs</a:t>
            </a:r>
            <a:r>
              <a:rPr lang="es-CO" sz="2000" dirty="0"/>
              <a:t> dentro de la ruta app/api/views.py </a:t>
            </a:r>
          </a:p>
          <a:p>
            <a:pPr algn="just"/>
            <a:r>
              <a:rPr lang="es-CO" sz="2000" dirty="0"/>
              <a:t>Colóqueles la palabra Api en el nombre del controlador, para diferenciarlos de los controladores web.</a:t>
            </a:r>
          </a:p>
          <a:p>
            <a:pPr marL="76200" indent="0">
              <a:buNone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557F8-788D-9D68-86F4-198EBE5426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3FFCB1A-013E-77E3-4D2A-193808BF27F2}"/>
              </a:ext>
            </a:extLst>
          </p:cNvPr>
          <p:cNvSpPr/>
          <p:nvPr/>
        </p:nvSpPr>
        <p:spPr>
          <a:xfrm>
            <a:off x="1859736" y="3429000"/>
            <a:ext cx="3173684" cy="82987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Dudas con este controlador y sus dos métodos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B21287-BA51-C705-E819-3111BA39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511" y="3380349"/>
            <a:ext cx="6418757" cy="315707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0E296C8-A37D-69D8-FE1C-930E2E29BABD}"/>
              </a:ext>
            </a:extLst>
          </p:cNvPr>
          <p:cNvSpPr/>
          <p:nvPr/>
        </p:nvSpPr>
        <p:spPr>
          <a:xfrm>
            <a:off x="133564" y="5075434"/>
            <a:ext cx="4975487" cy="162736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Perform_créate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actúa como un </a:t>
            </a:r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hook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es llamado antes que la instancia sea creada en la BDD. Podemos especificar que el usuario del 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el usuario del </a:t>
            </a:r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antes de la creación en la BDD.</a:t>
            </a:r>
            <a:endParaRPr lang="es-CO" sz="20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4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EBCD461-1DCD-01A1-2224-67B0068C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73" y="3802731"/>
            <a:ext cx="7685409" cy="30259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70B9C1-A5BA-BC02-667E-AB7BF6BF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Serializers.py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79EDE2-4825-26CD-50EE-836BE0487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s-CO" sz="2400" dirty="0"/>
              <a:t>Los </a:t>
            </a:r>
            <a:r>
              <a:rPr lang="es-CO" sz="2400" dirty="0" err="1"/>
              <a:t>serializadores</a:t>
            </a:r>
            <a:r>
              <a:rPr lang="es-CO" sz="2400" dirty="0"/>
              <a:t> toman objetos complejos como los modelos de Django y lo traducen a JSON o XML para facilitar el renderizado de datos.</a:t>
            </a:r>
            <a:endParaRPr lang="es-CO" sz="2400" b="1" dirty="0"/>
          </a:p>
          <a:p>
            <a:pPr marL="0" indent="0" algn="just">
              <a:buNone/>
            </a:pPr>
            <a:r>
              <a:rPr lang="es-CO" sz="2400" b="1" dirty="0"/>
              <a:t>Sugerencias:</a:t>
            </a:r>
          </a:p>
          <a:p>
            <a:pPr algn="just"/>
            <a:r>
              <a:rPr lang="es-CO" sz="2000" dirty="0"/>
              <a:t>Cree los </a:t>
            </a:r>
            <a:r>
              <a:rPr lang="es-CO" sz="2000" dirty="0" err="1"/>
              <a:t>serializadores</a:t>
            </a:r>
            <a:r>
              <a:rPr lang="es-CO" sz="2000" dirty="0"/>
              <a:t> asociados a </a:t>
            </a:r>
            <a:r>
              <a:rPr lang="es-CO" sz="2000" dirty="0" err="1"/>
              <a:t>APIs</a:t>
            </a:r>
            <a:r>
              <a:rPr lang="es-CO" sz="2000" dirty="0"/>
              <a:t> dentro de la ruta app/api/serialziers.py </a:t>
            </a:r>
          </a:p>
          <a:p>
            <a:pPr algn="just"/>
            <a:r>
              <a:rPr lang="es-CO" sz="2000" dirty="0"/>
              <a:t>Colóqueles la palabra </a:t>
            </a:r>
            <a:r>
              <a:rPr lang="es-CO" sz="2000" dirty="0" err="1"/>
              <a:t>Serializer</a:t>
            </a:r>
            <a:r>
              <a:rPr lang="es-CO" sz="2000" dirty="0"/>
              <a:t> en el nombre del controlador, para relacionarlos con el API View que los invocará.</a:t>
            </a:r>
          </a:p>
          <a:p>
            <a:pPr marL="76200" indent="0">
              <a:buNone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557F8-788D-9D68-86F4-198EBE5426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3FFCB1A-013E-77E3-4D2A-193808BF27F2}"/>
              </a:ext>
            </a:extLst>
          </p:cNvPr>
          <p:cNvSpPr/>
          <p:nvPr/>
        </p:nvSpPr>
        <p:spPr>
          <a:xfrm>
            <a:off x="9322908" y="3632913"/>
            <a:ext cx="3173684" cy="82987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Dudas con este </a:t>
            </a:r>
            <a:r>
              <a:rPr lang="es-CO" b="1" dirty="0" err="1">
                <a:solidFill>
                  <a:schemeClr val="bg1"/>
                </a:solidFill>
              </a:rPr>
              <a:t>serializador</a:t>
            </a:r>
            <a:r>
              <a:rPr lang="es-CO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51A06D-D51E-96B6-17ED-E87A4AECFFC8}"/>
              </a:ext>
            </a:extLst>
          </p:cNvPr>
          <p:cNvSpPr/>
          <p:nvPr/>
        </p:nvSpPr>
        <p:spPr>
          <a:xfrm>
            <a:off x="448990" y="5368426"/>
            <a:ext cx="3871477" cy="12555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campos que no se especifiquen en la clase 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serán expuestos en la API.</a:t>
            </a:r>
          </a:p>
        </p:txBody>
      </p:sp>
    </p:spTree>
    <p:extLst>
      <p:ext uri="{BB962C8B-B14F-4D97-AF65-F5344CB8AC3E}">
        <p14:creationId xmlns:p14="http://schemas.microsoft.com/office/powerpoint/2010/main" val="257208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40484-FBF4-6F18-B456-D8E86FEF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Invocando la API – desde URL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483716-A9A5-5187-46EA-3F90450C8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722811"/>
          </a:xfrm>
        </p:spPr>
        <p:txBody>
          <a:bodyPr/>
          <a:lstStyle/>
          <a:p>
            <a:r>
              <a:rPr lang="es-CO" dirty="0">
                <a:hlinkClick r:id="rId2"/>
              </a:rPr>
              <a:t>http://127.0.0.1:8000/api/todos</a:t>
            </a:r>
            <a:r>
              <a:rPr lang="es-CO" dirty="0"/>
              <a:t>  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AC3EEC-045A-8F1E-AA3C-7E0CCF8A6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8D5843-4D7B-D210-8771-83F0C557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72" y="2095500"/>
            <a:ext cx="558546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1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B8238A1-4689-D7F6-21C8-4C3FAE78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564" y="2053809"/>
            <a:ext cx="8215362" cy="39839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D7292B-9BF6-67EA-AF0F-0F2C1673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Invocando la API – desde otra aplicación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44DEC7-F0BE-F4C7-645E-A23D2986D7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97AC99C-1333-A6FE-CAB9-0313E09EB91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743700" y="2053809"/>
            <a:ext cx="1280457" cy="156403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73385D2-421D-2F59-F90E-AD50DEE61EED}"/>
              </a:ext>
            </a:extLst>
          </p:cNvPr>
          <p:cNvSpPr/>
          <p:nvPr/>
        </p:nvSpPr>
        <p:spPr>
          <a:xfrm>
            <a:off x="8024157" y="1426013"/>
            <a:ext cx="3871477" cy="12555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Aquí creamos un index.html por fuera del proyecto, para simular otro proyecto que consumiera nuestra API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361656C-342A-25A7-2D4F-22667BDF0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375" y="4656210"/>
            <a:ext cx="8407907" cy="203592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5462CF2-1788-B9EE-E492-5EBB543BE668}"/>
              </a:ext>
            </a:extLst>
          </p:cNvPr>
          <p:cNvSpPr/>
          <p:nvPr/>
        </p:nvSpPr>
        <p:spPr>
          <a:xfrm>
            <a:off x="141255" y="5281834"/>
            <a:ext cx="3871477" cy="12555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tutorial usamos aplicaciones externas para lograr el mismo objetivo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9A416FE-E262-B7CB-A1CD-21557296D21A}"/>
              </a:ext>
            </a:extLst>
          </p:cNvPr>
          <p:cNvSpPr/>
          <p:nvPr/>
        </p:nvSpPr>
        <p:spPr>
          <a:xfrm>
            <a:off x="8121260" y="5409933"/>
            <a:ext cx="3871477" cy="12555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docente les compartirá el código para que puedan usar estos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tests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locales de sus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45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8410E-14D3-D82E-89C3-EA2A14AC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5ACC2-FC95-A507-3F63-910F2374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de Diseño para API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C648A3-78E3-BB90-0FBF-C500C1ECB3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C90A159-C852-7D8B-E3BB-13341189AC16}"/>
              </a:ext>
            </a:extLst>
          </p:cNvPr>
          <p:cNvSpPr/>
          <p:nvPr/>
        </p:nvSpPr>
        <p:spPr>
          <a:xfrm>
            <a:off x="5245482" y="1204532"/>
            <a:ext cx="2935991" cy="84450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Human </a:t>
            </a:r>
            <a:r>
              <a:rPr lang="es-CO" b="1" dirty="0" err="1">
                <a:solidFill>
                  <a:schemeClr val="bg1"/>
                </a:solidFill>
              </a:rPr>
              <a:t>Browsable</a:t>
            </a:r>
            <a:r>
              <a:rPr lang="es-CO" b="1" dirty="0">
                <a:solidFill>
                  <a:schemeClr val="bg1"/>
                </a:solidFill>
              </a:rPr>
              <a:t> Interface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65D95F-172E-09CC-7CD5-2542A54E16BA}"/>
              </a:ext>
            </a:extLst>
          </p:cNvPr>
          <p:cNvSpPr/>
          <p:nvPr/>
        </p:nvSpPr>
        <p:spPr>
          <a:xfrm>
            <a:off x="1731616" y="2196731"/>
            <a:ext cx="3906711" cy="146015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/>
              <a:t>Problema</a:t>
            </a:r>
            <a:r>
              <a:rPr lang="es-CO" b="1" dirty="0"/>
              <a:t>: Visitar una API en un navegador puede ser una experiencia abrumadora, llevando a baja adopción del mismo.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7D4851-EFEE-D923-FC13-FEB2BFF078D1}"/>
              </a:ext>
            </a:extLst>
          </p:cNvPr>
          <p:cNvSpPr/>
          <p:nvPr/>
        </p:nvSpPr>
        <p:spPr>
          <a:xfrm>
            <a:off x="7302782" y="2248179"/>
            <a:ext cx="4268916" cy="118082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dirty="0"/>
              <a:t>Solución</a:t>
            </a:r>
            <a:r>
              <a:rPr lang="es-CO" b="1" dirty="0"/>
              <a:t>: Utilizar una interface navegable por humanos a nuestras API.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9D2561E-FB5A-D894-BD3E-3EA79F57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615" y="3804581"/>
            <a:ext cx="8159687" cy="146015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E46A95B-C42C-5723-57DC-AFFFD1C8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612" y="3483838"/>
            <a:ext cx="7872142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9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560601"/>
            <a:ext cx="10702886" cy="2935631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es un servicio?</a:t>
            </a:r>
          </a:p>
          <a:p>
            <a:pPr algn="just">
              <a:buSzPct val="100000"/>
            </a:pPr>
            <a:r>
              <a:rPr lang="es-CO" sz="2000" dirty="0"/>
              <a:t>¿Para qué son útiles los servicios?</a:t>
            </a:r>
          </a:p>
          <a:p>
            <a:pPr algn="just">
              <a:buSzPct val="100000"/>
            </a:pPr>
            <a:r>
              <a:rPr lang="es-CO" sz="2000" dirty="0"/>
              <a:t>¿Qué tipos de protocolos/estrategias se usan en la comunicación con servicios?</a:t>
            </a:r>
          </a:p>
          <a:p>
            <a:pPr algn="just">
              <a:buSzPct val="100000"/>
            </a:pPr>
            <a:r>
              <a:rPr lang="es-CO" sz="2000" dirty="0"/>
              <a:t>¿Qué es SOA?</a:t>
            </a:r>
          </a:p>
          <a:p>
            <a:pPr algn="just">
              <a:buSzPct val="100000"/>
            </a:pPr>
            <a:r>
              <a:rPr lang="es-CO" sz="2000" dirty="0"/>
              <a:t>¿Características que deben tener los servicios / SOA?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123370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De la clase anterior…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077" y="611828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941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REST </a:t>
            </a:r>
            <a:r>
              <a:rPr lang="es-ES" dirty="0" err="1"/>
              <a:t>APIs</a:t>
            </a:r>
            <a:endParaRPr lang="es-ES" dirty="0"/>
          </a:p>
          <a:p>
            <a:pPr marL="457200" indent="-457200">
              <a:buSzPct val="100000"/>
            </a:pPr>
            <a:r>
              <a:rPr lang="es-ES" b="1" dirty="0"/>
              <a:t>API </a:t>
            </a:r>
            <a:r>
              <a:rPr lang="es-ES" b="1" dirty="0" err="1"/>
              <a:t>Resources</a:t>
            </a:r>
            <a:endParaRPr lang="es-ES" b="1" dirty="0"/>
          </a:p>
          <a:p>
            <a:pPr marL="457200" indent="-457200">
              <a:buSzPct val="100000"/>
            </a:pPr>
            <a:r>
              <a:rPr lang="es-ES" dirty="0"/>
              <a:t>API </a:t>
            </a:r>
            <a:r>
              <a:rPr lang="es-ES" dirty="0" err="1"/>
              <a:t>Projects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246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81A0087-BDF1-3DAB-5255-AC6C152B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API </a:t>
            </a:r>
            <a:r>
              <a:rPr lang="es-CO" dirty="0" err="1"/>
              <a:t>Resources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A1D9645-9DAE-AEB5-879F-54B6039ED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/>
              <a:t>The simplest APIs can just </a:t>
            </a:r>
            <a:r>
              <a:rPr lang="en-US" sz="2200" b="1" dirty="0"/>
              <a:t>return </a:t>
            </a:r>
            <a:r>
              <a:rPr lang="en-US" sz="2200" b="1" dirty="0" err="1"/>
              <a:t>django</a:t>
            </a:r>
            <a:r>
              <a:rPr lang="en-US" sz="2200" b="1" dirty="0"/>
              <a:t> model objects as JSON</a:t>
            </a:r>
            <a:r>
              <a:rPr lang="en-US" sz="2200" dirty="0"/>
              <a:t>, but very quickly the needs of most APIs outgrow that structure. 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How should we convert our model results into the right format? </a:t>
            </a:r>
            <a:r>
              <a:rPr lang="en-US" sz="2200" b="1" dirty="0"/>
              <a:t>What if we want to embed other resources, or do so but only optionally, or add a computed field, or hide some fields</a:t>
            </a:r>
            <a:r>
              <a:rPr lang="en-US" sz="2200" dirty="0"/>
              <a:t> from APIs but not other JSON output?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An API-specific transformer is the solution.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/>
              <a:t>Django’s serializers and API views allow to transform model objects to control the representation of the model’s data in the API responses.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58F5DD-4F48-91F3-1B2D-A42357E333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43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37FD631-6B0F-F412-EE3C-16759AE0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721" y="1537892"/>
            <a:ext cx="5734400" cy="217802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51200E2-43C9-9F62-50CD-F5B6C2998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093" y="4024440"/>
            <a:ext cx="5540407" cy="226206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81A0087-BDF1-3DAB-5255-AC6C152B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API </a:t>
            </a:r>
            <a:r>
              <a:rPr lang="es-CO" dirty="0" err="1"/>
              <a:t>Resource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58F5DD-4F48-91F3-1B2D-A42357E333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53E2B257-6924-DC0D-833E-92CBDD2B25E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743700" y="2888672"/>
            <a:ext cx="3313334" cy="42602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972C6635-1C72-27BC-BE9D-A1D281931E92}"/>
              </a:ext>
            </a:extLst>
          </p:cNvPr>
          <p:cNvSpPr/>
          <p:nvPr/>
        </p:nvSpPr>
        <p:spPr>
          <a:xfrm>
            <a:off x="8029441" y="1539095"/>
            <a:ext cx="4055186" cy="134957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Especificamos los datos que queremos retornar a nivel de entradas individuales (productos, vuelos, listas, etc.)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B283373-B9A9-BE72-C723-B988E02C3B5C}"/>
              </a:ext>
            </a:extLst>
          </p:cNvPr>
          <p:cNvSpPr/>
          <p:nvPr/>
        </p:nvSpPr>
        <p:spPr>
          <a:xfrm>
            <a:off x="8013070" y="3715912"/>
            <a:ext cx="3871477" cy="9803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Ahora solo se retornan los datos especificados en el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serializer_class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5778C3B-1863-C6EC-AE85-DDE62E15EB4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43700" y="4696212"/>
            <a:ext cx="3205109" cy="98030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30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568F9FF-0E5E-6416-3553-61DEED83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70" y="1875054"/>
            <a:ext cx="9514746" cy="38087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8EB729-FC4B-43A1-D7AB-6EFD01E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0989"/>
          </a:xfrm>
        </p:spPr>
        <p:txBody>
          <a:bodyPr/>
          <a:lstStyle/>
          <a:p>
            <a:r>
              <a:rPr lang="es-CO" dirty="0" err="1"/>
              <a:t>Custom</a:t>
            </a:r>
            <a:r>
              <a:rPr lang="es-CO" dirty="0"/>
              <a:t> </a:t>
            </a:r>
            <a:r>
              <a:rPr lang="es-CO" dirty="0" err="1"/>
              <a:t>Serialization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CD8311-813A-2A69-C205-2479FE0E0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59F8BAB-3E97-2607-7948-75B5C6C01E2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242464" y="4634345"/>
            <a:ext cx="1712381" cy="55540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12326451-101C-8230-AD60-8410F2BCE7F2}"/>
              </a:ext>
            </a:extLst>
          </p:cNvPr>
          <p:cNvSpPr/>
          <p:nvPr/>
        </p:nvSpPr>
        <p:spPr>
          <a:xfrm>
            <a:off x="6546273" y="5189754"/>
            <a:ext cx="4817143" cy="166824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Podemos personalizar la serialización definiendo métodos dentro del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serializador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agregar propiedades calculadas o datos transformados a necesidad.</a:t>
            </a:r>
          </a:p>
        </p:txBody>
      </p:sp>
    </p:spTree>
    <p:extLst>
      <p:ext uri="{BB962C8B-B14F-4D97-AF65-F5344CB8AC3E}">
        <p14:creationId xmlns:p14="http://schemas.microsoft.com/office/powerpoint/2010/main" val="420918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B729-FC4B-43A1-D7AB-6EFD01E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0989"/>
          </a:xfrm>
        </p:spPr>
        <p:txBody>
          <a:bodyPr/>
          <a:lstStyle/>
          <a:p>
            <a:r>
              <a:rPr lang="es-CO" dirty="0" err="1"/>
              <a:t>Custom</a:t>
            </a:r>
            <a:r>
              <a:rPr lang="es-CO" dirty="0"/>
              <a:t> </a:t>
            </a:r>
            <a:r>
              <a:rPr lang="es-CO" dirty="0" err="1"/>
              <a:t>Serialization</a:t>
            </a:r>
            <a:r>
              <a:rPr lang="es-CO" dirty="0"/>
              <a:t> - Ejemplos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CD8311-813A-2A69-C205-2479FE0E0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D7AB792-E7EC-746C-1F53-4C2C9457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42" y="1048363"/>
            <a:ext cx="4770533" cy="185182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512C5AC-FF3D-D087-0F2E-76D01CCC391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208318" y="1399923"/>
            <a:ext cx="2314484" cy="102115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D23D86-D555-760D-5BBF-B1569C327179}"/>
              </a:ext>
            </a:extLst>
          </p:cNvPr>
          <p:cNvSpPr/>
          <p:nvPr/>
        </p:nvSpPr>
        <p:spPr>
          <a:xfrm>
            <a:off x="6522802" y="939873"/>
            <a:ext cx="3317387" cy="9201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permite concatenar dos campos del modelo.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6E7D4B4-2CB6-EC60-2D77-8EB54AAF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12" y="1944781"/>
            <a:ext cx="2156647" cy="118120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A611237-7776-A78B-44D8-EF300A7F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425" y="3293830"/>
            <a:ext cx="4435224" cy="2057578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FFB648D-B566-89BE-6018-5B81D013F206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759036" y="3775978"/>
            <a:ext cx="1749912" cy="85836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1114EEB-3B83-801E-AB45-4F7A8C039949}"/>
              </a:ext>
            </a:extLst>
          </p:cNvPr>
          <p:cNvSpPr/>
          <p:nvPr/>
        </p:nvSpPr>
        <p:spPr>
          <a:xfrm>
            <a:off x="6508948" y="3315928"/>
            <a:ext cx="3317387" cy="9201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permite retornar valores diferentes basados en una condición.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3570F944-BC34-111C-2AC2-0D10A2BE17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669"/>
          <a:stretch/>
        </p:blipFill>
        <p:spPr>
          <a:xfrm>
            <a:off x="6375706" y="4384905"/>
            <a:ext cx="3596952" cy="11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B729-FC4B-43A1-D7AB-6EFD01E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0989"/>
          </a:xfrm>
        </p:spPr>
        <p:txBody>
          <a:bodyPr/>
          <a:lstStyle/>
          <a:p>
            <a:r>
              <a:rPr lang="es-CO" dirty="0" err="1"/>
              <a:t>Custom</a:t>
            </a:r>
            <a:r>
              <a:rPr lang="es-CO" dirty="0"/>
              <a:t> </a:t>
            </a:r>
            <a:r>
              <a:rPr lang="es-CO" dirty="0" err="1"/>
              <a:t>Serialization</a:t>
            </a:r>
            <a:r>
              <a:rPr lang="es-CO" dirty="0"/>
              <a:t> - Ejemplos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CD8311-813A-2A69-C205-2479FE0E0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36D33A-B549-52F8-211F-33CDF9CE0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90" y="1107588"/>
            <a:ext cx="6210838" cy="192040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2563A2-E217-0CCD-6B2F-CC03B486BC2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153891" y="1462268"/>
            <a:ext cx="2314484" cy="102115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3EE1C4CD-6F84-55B2-0DF2-D7C58C49E6EA}"/>
              </a:ext>
            </a:extLst>
          </p:cNvPr>
          <p:cNvSpPr/>
          <p:nvPr/>
        </p:nvSpPr>
        <p:spPr>
          <a:xfrm>
            <a:off x="7468375" y="1002218"/>
            <a:ext cx="3317387" cy="9201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permite invocar datos de un modelo relacionado.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0DE9E86-42CD-F436-CEDD-087B3F53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286" y="2003665"/>
            <a:ext cx="3657917" cy="110499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368BFCB-EE8E-7D05-E0B6-CE6B54952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967" y="4131352"/>
            <a:ext cx="6233700" cy="1691787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03D762C-9123-D3DB-5391-7C83F9E51DF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309754" y="4659204"/>
            <a:ext cx="2653921" cy="83758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14E96CB-46F1-4185-8E65-951C792513F8}"/>
              </a:ext>
            </a:extLst>
          </p:cNvPr>
          <p:cNvSpPr/>
          <p:nvPr/>
        </p:nvSpPr>
        <p:spPr>
          <a:xfrm>
            <a:off x="7963675" y="4199154"/>
            <a:ext cx="3317387" cy="9201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retorna valores agregados como cuenta de ítems.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099540B-D028-A7EF-04F4-6CC3B82B3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708" y="5272651"/>
            <a:ext cx="2408129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5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53BF890-31FE-E098-E86A-C215C445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26" y="1034491"/>
            <a:ext cx="4901279" cy="244646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8EB729-FC4B-43A1-D7AB-6EFD01E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0989"/>
          </a:xfrm>
        </p:spPr>
        <p:txBody>
          <a:bodyPr/>
          <a:lstStyle/>
          <a:p>
            <a:r>
              <a:rPr lang="es-CO" dirty="0" err="1"/>
              <a:t>Custom</a:t>
            </a:r>
            <a:r>
              <a:rPr lang="es-CO" dirty="0"/>
              <a:t> </a:t>
            </a:r>
            <a:r>
              <a:rPr lang="es-CO" dirty="0" err="1"/>
              <a:t>Serialization</a:t>
            </a:r>
            <a:r>
              <a:rPr lang="es-CO" dirty="0"/>
              <a:t> - Ejemplos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CD8311-813A-2A69-C205-2479FE0E0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32563A2-E217-0CCD-6B2F-CC03B486BC2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101936" y="1509027"/>
            <a:ext cx="2366439" cy="108870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3EE1C4CD-6F84-55B2-0DF2-D7C58C49E6EA}"/>
              </a:ext>
            </a:extLst>
          </p:cNvPr>
          <p:cNvSpPr/>
          <p:nvPr/>
        </p:nvSpPr>
        <p:spPr>
          <a:xfrm>
            <a:off x="7468375" y="1002218"/>
            <a:ext cx="3338170" cy="10136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permite realizar operaciones complejas o transformaciones de campos.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7E7642E-B174-EF56-BA2C-E59030E9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326" y="2149139"/>
            <a:ext cx="2636748" cy="110499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049423E-0060-EEF1-E2A3-3DC512E41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258" y="3791892"/>
            <a:ext cx="5502117" cy="2225233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18BD570-8BAA-A5FD-B0A7-EC3B040B1B3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644736" y="4227982"/>
            <a:ext cx="2446103" cy="95708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006EBAA-BB3E-1197-CACC-66DBBEAFC579}"/>
              </a:ext>
            </a:extLst>
          </p:cNvPr>
          <p:cNvSpPr/>
          <p:nvPr/>
        </p:nvSpPr>
        <p:spPr>
          <a:xfrm>
            <a:off x="7090839" y="3721173"/>
            <a:ext cx="3338170" cy="10136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método permite traer datos haciendo un llamado desde una API externa.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B597514-DC38-C001-0359-928470E4BC12}"/>
              </a:ext>
            </a:extLst>
          </p:cNvPr>
          <p:cNvSpPr/>
          <p:nvPr/>
        </p:nvSpPr>
        <p:spPr>
          <a:xfrm>
            <a:off x="228599" y="6106389"/>
            <a:ext cx="4436919" cy="678874"/>
          </a:xfrm>
          <a:prstGeom prst="rect">
            <a:avLst/>
          </a:prstGeom>
          <a:solidFill>
            <a:srgbClr val="D85C9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que este método funcione habría que importar </a:t>
            </a:r>
            <a:r>
              <a:rPr lang="es-CO" sz="2000" b="1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  <a:r>
              <a:rPr lang="es-CO" sz="2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serializers.py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A9C8419-1158-2DA6-146F-5E0C8280FB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51"/>
          <a:stretch/>
        </p:blipFill>
        <p:spPr>
          <a:xfrm>
            <a:off x="7596312" y="4892329"/>
            <a:ext cx="3109229" cy="12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B729-FC4B-43A1-D7AB-6EFD01E2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0989"/>
          </a:xfrm>
        </p:spPr>
        <p:txBody>
          <a:bodyPr/>
          <a:lstStyle/>
          <a:p>
            <a:r>
              <a:rPr lang="es-CO" dirty="0" err="1"/>
              <a:t>Custom</a:t>
            </a:r>
            <a:r>
              <a:rPr lang="es-CO" dirty="0"/>
              <a:t> </a:t>
            </a:r>
            <a:r>
              <a:rPr lang="es-CO" dirty="0" err="1"/>
              <a:t>Serialization</a:t>
            </a:r>
            <a:r>
              <a:rPr lang="es-CO" dirty="0"/>
              <a:t> - ¿Cómo Funciona?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CD8311-813A-2A69-C205-2479FE0E07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12066D-3D8D-A824-997E-2638D3C2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06" y="2742082"/>
            <a:ext cx="4770533" cy="18518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25D280-CAD8-CCC4-3B83-33318604A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892" y="2759451"/>
            <a:ext cx="4263926" cy="63251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FE885DD5-F158-E99D-C655-8FD94E248971}"/>
              </a:ext>
            </a:extLst>
          </p:cNvPr>
          <p:cNvSpPr/>
          <p:nvPr/>
        </p:nvSpPr>
        <p:spPr>
          <a:xfrm>
            <a:off x="6837218" y="987136"/>
            <a:ext cx="581891" cy="5715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6B0CE76-97CC-B06D-0205-E99640180281}"/>
              </a:ext>
            </a:extLst>
          </p:cNvPr>
          <p:cNvSpPr/>
          <p:nvPr/>
        </p:nvSpPr>
        <p:spPr>
          <a:xfrm>
            <a:off x="7838985" y="946801"/>
            <a:ext cx="3338170" cy="10136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instanciamos el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serializador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internamente ocurre esto.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D1763C1-162B-CB1B-AA72-D08D7757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929" y="1063032"/>
            <a:ext cx="3800417" cy="1551650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FB16E50-A397-AC2B-2302-ECCDFABA5363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112327" y="1453610"/>
            <a:ext cx="2726658" cy="88434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D651754-7B41-E4D8-6E5B-C6EE4AAD0952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flipH="1">
            <a:off x="9505855" y="1960419"/>
            <a:ext cx="2215" cy="79903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7D89B51E-E6C3-8EF4-BF3D-F48352C8F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933" y="4728544"/>
            <a:ext cx="4275276" cy="487869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5A3D1EC1-D986-D9B8-F305-EF979F0FC6BE}"/>
              </a:ext>
            </a:extLst>
          </p:cNvPr>
          <p:cNvSpPr/>
          <p:nvPr/>
        </p:nvSpPr>
        <p:spPr>
          <a:xfrm>
            <a:off x="6948054" y="3643745"/>
            <a:ext cx="581891" cy="5715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441241E-1B4D-E94F-BC26-C4608927633B}"/>
              </a:ext>
            </a:extLst>
          </p:cNvPr>
          <p:cNvSpPr/>
          <p:nvPr/>
        </p:nvSpPr>
        <p:spPr>
          <a:xfrm>
            <a:off x="7813963" y="3605645"/>
            <a:ext cx="3401291" cy="69965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Luego, se accede a los datos del </a:t>
            </a:r>
            <a:r>
              <a:rPr lang="es-CO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serializador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F156ED7-D7A7-68AD-B0BA-0E81FFB5BF51}"/>
              </a:ext>
            </a:extLst>
          </p:cNvPr>
          <p:cNvCxnSpPr>
            <a:cxnSpLocks/>
            <a:stCxn id="34" idx="2"/>
            <a:endCxn id="32" idx="0"/>
          </p:cNvCxnSpPr>
          <p:nvPr/>
        </p:nvCxnSpPr>
        <p:spPr>
          <a:xfrm flipH="1">
            <a:off x="9510571" y="4305301"/>
            <a:ext cx="4038" cy="42324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C82CC1F9-8F4D-39C2-E9C8-F187B1992C9C}"/>
              </a:ext>
            </a:extLst>
          </p:cNvPr>
          <p:cNvSpPr/>
          <p:nvPr/>
        </p:nvSpPr>
        <p:spPr>
          <a:xfrm>
            <a:off x="6903027" y="5302826"/>
            <a:ext cx="581891" cy="5715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F2E307E3-D3D3-AF2E-F1EF-176419655830}"/>
              </a:ext>
            </a:extLst>
          </p:cNvPr>
          <p:cNvSpPr/>
          <p:nvPr/>
        </p:nvSpPr>
        <p:spPr>
          <a:xfrm>
            <a:off x="7883235" y="5285508"/>
            <a:ext cx="3900055" cy="134389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DRF llama un método llamado </a:t>
            </a:r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to_representation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crear un diccionario con representaciones de los campos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68052078-108F-6B3E-92AC-A7615A2F6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713" y="6432653"/>
            <a:ext cx="7029422" cy="425347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DE5A0882-C073-0704-3B3A-4C2B2250902D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7446424" y="5978236"/>
            <a:ext cx="405638" cy="45441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Elipse 47">
            <a:extLst>
              <a:ext uri="{FF2B5EF4-FFF2-40B4-BE49-F238E27FC236}">
                <a16:creationId xmlns:a16="http://schemas.microsoft.com/office/drawing/2014/main" id="{FC0275B5-8BF0-DEB1-2C27-4031743B8C14}"/>
              </a:ext>
            </a:extLst>
          </p:cNvPr>
          <p:cNvSpPr/>
          <p:nvPr/>
        </p:nvSpPr>
        <p:spPr>
          <a:xfrm>
            <a:off x="1672936" y="4686298"/>
            <a:ext cx="581891" cy="5715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BFA4AFF-9B04-C69F-CFF5-0449EA54D093}"/>
              </a:ext>
            </a:extLst>
          </p:cNvPr>
          <p:cNvSpPr/>
          <p:nvPr/>
        </p:nvSpPr>
        <p:spPr>
          <a:xfrm>
            <a:off x="2265219" y="4648200"/>
            <a:ext cx="4017818" cy="156556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Mientras construye el diccionario </a:t>
            </a:r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r>
              <a:rPr lang="es-CO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DRF identifica que </a:t>
            </a:r>
            <a:r>
              <a:rPr lang="es-CO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full_name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 es un </a:t>
            </a:r>
            <a:r>
              <a:rPr lang="es-CO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SerializerMethodField</a:t>
            </a:r>
            <a:r>
              <a:rPr lang="es-CO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y buscara llamar el método </a:t>
            </a:r>
            <a:r>
              <a:rPr lang="es-CO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get_XX</a:t>
            </a:r>
            <a:r>
              <a:rPr lang="es-CO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asociado.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D92DC6CD-1CAF-9535-A0BA-E52B82E4ED38}"/>
              </a:ext>
            </a:extLst>
          </p:cNvPr>
          <p:cNvSpPr/>
          <p:nvPr/>
        </p:nvSpPr>
        <p:spPr>
          <a:xfrm>
            <a:off x="1901536" y="2867891"/>
            <a:ext cx="3782291" cy="322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BB136F3E-B84D-4B1E-35D3-1540CB92626B}"/>
              </a:ext>
            </a:extLst>
          </p:cNvPr>
          <p:cNvCxnSpPr>
            <a:cxnSpLocks/>
          </p:cNvCxnSpPr>
          <p:nvPr/>
        </p:nvCxnSpPr>
        <p:spPr>
          <a:xfrm flipH="1">
            <a:off x="2971800" y="3221182"/>
            <a:ext cx="831273" cy="82088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Elipse 58">
            <a:extLst>
              <a:ext uri="{FF2B5EF4-FFF2-40B4-BE49-F238E27FC236}">
                <a16:creationId xmlns:a16="http://schemas.microsoft.com/office/drawing/2014/main" id="{CAB189D3-99AB-BC23-C8D1-FB8A86915D30}"/>
              </a:ext>
            </a:extLst>
          </p:cNvPr>
          <p:cNvSpPr/>
          <p:nvPr/>
        </p:nvSpPr>
        <p:spPr>
          <a:xfrm>
            <a:off x="131618" y="4932216"/>
            <a:ext cx="581891" cy="5715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2D27409-EE62-D579-E2DC-DC5659D8AC4D}"/>
              </a:ext>
            </a:extLst>
          </p:cNvPr>
          <p:cNvSpPr/>
          <p:nvPr/>
        </p:nvSpPr>
        <p:spPr>
          <a:xfrm>
            <a:off x="0" y="5683827"/>
            <a:ext cx="3266208" cy="94557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Finalmente, ejecuta el método </a:t>
            </a:r>
            <a:r>
              <a:rPr lang="es-CO" sz="20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get_full_name</a:t>
            </a:r>
            <a:r>
              <a:rPr lang="es-CO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llevarlos al JSON final</a:t>
            </a:r>
            <a:r>
              <a:rPr lang="es-CO" sz="20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0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3" grpId="0" animBg="1"/>
      <p:bldP spid="34" grpId="0" animBg="1"/>
      <p:bldP spid="40" grpId="0" animBg="1"/>
      <p:bldP spid="41" grpId="0" animBg="1"/>
      <p:bldP spid="48" grpId="0" animBg="1"/>
      <p:bldP spid="49" grpId="0" animBg="1"/>
      <p:bldP spid="55" grpId="0" animBg="1"/>
      <p:bldP spid="59" grpId="0" animBg="1"/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REST </a:t>
            </a:r>
            <a:r>
              <a:rPr lang="es-ES" dirty="0" err="1"/>
              <a:t>APIs</a:t>
            </a:r>
            <a:endParaRPr lang="es-ES" dirty="0"/>
          </a:p>
          <a:p>
            <a:pPr marL="457200" indent="-457200">
              <a:buSzPct val="100000"/>
            </a:pPr>
            <a:r>
              <a:rPr lang="es-ES" dirty="0"/>
              <a:t>API </a:t>
            </a:r>
            <a:r>
              <a:rPr lang="es-ES" dirty="0" err="1"/>
              <a:t>Resources</a:t>
            </a:r>
            <a:endParaRPr lang="es-ES" dirty="0"/>
          </a:p>
          <a:p>
            <a:pPr marL="457200" indent="-457200">
              <a:buSzPct val="100000"/>
            </a:pPr>
            <a:r>
              <a:rPr lang="es-ES" b="1" dirty="0"/>
              <a:t>API </a:t>
            </a:r>
            <a:r>
              <a:rPr lang="es-ES" b="1" dirty="0" err="1"/>
              <a:t>Projects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2909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3984A-AF6F-0EAA-13D0-1D39413F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Caso de ejemplo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B3BEFF-E760-5F4B-B3F2-9F2357D92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sz="2000" dirty="0"/>
              <a:t>Suponga que el arquitecto del proyecto del entregable 1, le dice que deben dividir el proyecto en 2 partes. Una aplicación que contenga todo lo relativo a la administración de los datos, y la otra que contenga lo de usuario final.</a:t>
            </a:r>
          </a:p>
          <a:p>
            <a:endParaRPr lang="es-CO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ABAE55-3456-C4CD-E9F5-2E63F1843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26B3313-947B-3D65-75D7-1E406B431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3" y="2688771"/>
            <a:ext cx="4408685" cy="26337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AA213C9-B94E-B494-2150-021B6B219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69" y="2682881"/>
            <a:ext cx="3980560" cy="26337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2790CED-C071-341A-5AE3-4172ABCE1948}"/>
              </a:ext>
            </a:extLst>
          </p:cNvPr>
          <p:cNvSpPr/>
          <p:nvPr/>
        </p:nvSpPr>
        <p:spPr>
          <a:xfrm>
            <a:off x="2982887" y="5542775"/>
            <a:ext cx="3986116" cy="9946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¿Por qué cree que el administrador solicitaría algo así?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FBF418-7E43-B524-F8FD-3B9B4FEB1BEF}"/>
              </a:ext>
            </a:extLst>
          </p:cNvPr>
          <p:cNvSpPr/>
          <p:nvPr/>
        </p:nvSpPr>
        <p:spPr>
          <a:xfrm>
            <a:off x="7513409" y="5542776"/>
            <a:ext cx="3896479" cy="9946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¿Cómo considera usted que se debería implementar esta </a:t>
            </a:r>
            <a:r>
              <a:rPr lang="es-ES" sz="2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división?</a:t>
            </a:r>
            <a:endParaRPr lang="es-CO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8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b="1" dirty="0"/>
              <a:t>REST </a:t>
            </a:r>
            <a:r>
              <a:rPr lang="es-ES" b="1" dirty="0" err="1"/>
              <a:t>APIs</a:t>
            </a:r>
            <a:endParaRPr lang="es-ES" b="1" dirty="0"/>
          </a:p>
          <a:p>
            <a:pPr marL="457200" indent="-457200">
              <a:buSzPct val="100000"/>
            </a:pPr>
            <a:r>
              <a:rPr lang="es-ES" dirty="0"/>
              <a:t>API </a:t>
            </a:r>
            <a:r>
              <a:rPr lang="es-ES" dirty="0" err="1"/>
              <a:t>Resources</a:t>
            </a:r>
            <a:endParaRPr lang="es-ES" dirty="0"/>
          </a:p>
          <a:p>
            <a:pPr marL="457200" indent="-457200">
              <a:buSzPct val="100000"/>
            </a:pPr>
            <a:r>
              <a:rPr lang="es-ES" dirty="0"/>
              <a:t>API </a:t>
            </a:r>
            <a:r>
              <a:rPr lang="es-ES" dirty="0" err="1"/>
              <a:t>Projects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8559C-CC1B-EA74-DD87-7CC8336D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692331"/>
          </a:xfrm>
        </p:spPr>
        <p:txBody>
          <a:bodyPr>
            <a:normAutofit fontScale="90000"/>
          </a:bodyPr>
          <a:lstStyle/>
          <a:p>
            <a:r>
              <a:rPr lang="es-CO" dirty="0"/>
              <a:t>Versión original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97740A-DEEB-203E-9A13-12AA3CA77A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pic>
        <p:nvPicPr>
          <p:cNvPr id="5" name="Imagen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DB06012B-8D3D-4FF8-63AD-EC2E6932A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51" y="1042219"/>
            <a:ext cx="6656901" cy="54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5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923E-31B3-F4B1-9492-69E72F43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133578"/>
            <a:ext cx="9666016" cy="1018902"/>
          </a:xfrm>
        </p:spPr>
        <p:txBody>
          <a:bodyPr>
            <a:normAutofit/>
          </a:bodyPr>
          <a:lstStyle/>
          <a:p>
            <a:r>
              <a:rPr lang="es-CO" sz="4000" dirty="0"/>
              <a:t>Opción 1 – Ambos proyectos MVC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AF2928-CC24-A154-5AFE-58AD00A2F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C92D3A7-5375-1912-CA45-284595B3F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34" y="1284066"/>
            <a:ext cx="10503543" cy="42295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83B3B7C-8B9D-5D09-CCBB-6E82BF86D0A8}"/>
              </a:ext>
            </a:extLst>
          </p:cNvPr>
          <p:cNvSpPr/>
          <p:nvPr/>
        </p:nvSpPr>
        <p:spPr>
          <a:xfrm>
            <a:off x="1722781" y="1284066"/>
            <a:ext cx="2105197" cy="517386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Client-project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6AFC12-1A55-3A6E-4A96-57D1E7241136}"/>
              </a:ext>
            </a:extLst>
          </p:cNvPr>
          <p:cNvSpPr/>
          <p:nvPr/>
        </p:nvSpPr>
        <p:spPr>
          <a:xfrm>
            <a:off x="7173686" y="1284066"/>
            <a:ext cx="1870565" cy="517386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Admin-project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6120954-A5D2-0A1B-7560-6B07E06A5174}"/>
              </a:ext>
            </a:extLst>
          </p:cNvPr>
          <p:cNvSpPr/>
          <p:nvPr/>
        </p:nvSpPr>
        <p:spPr>
          <a:xfrm>
            <a:off x="5488619" y="5777769"/>
            <a:ext cx="2783771" cy="67799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¿Algún comentario?</a:t>
            </a:r>
          </a:p>
        </p:txBody>
      </p:sp>
    </p:spTree>
    <p:extLst>
      <p:ext uri="{BB962C8B-B14F-4D97-AF65-F5344CB8AC3E}">
        <p14:creationId xmlns:p14="http://schemas.microsoft.com/office/powerpoint/2010/main" val="319590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8C420-E51C-433A-23E8-17BD5B6F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74584"/>
            <a:ext cx="9666016" cy="1018902"/>
          </a:xfrm>
        </p:spPr>
        <p:txBody>
          <a:bodyPr>
            <a:normAutofit/>
          </a:bodyPr>
          <a:lstStyle/>
          <a:p>
            <a:r>
              <a:rPr lang="es-CO" dirty="0"/>
              <a:t>Opción 2 – </a:t>
            </a:r>
            <a:r>
              <a:rPr lang="es-CO" dirty="0" err="1"/>
              <a:t>front</a:t>
            </a:r>
            <a:r>
              <a:rPr lang="es-CO" dirty="0"/>
              <a:t> y back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85C02F-4707-07C9-0734-1F6F102A3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21883E-251D-793A-B90E-6BAC7FF565C0}"/>
              </a:ext>
            </a:extLst>
          </p:cNvPr>
          <p:cNvSpPr/>
          <p:nvPr/>
        </p:nvSpPr>
        <p:spPr>
          <a:xfrm>
            <a:off x="1859081" y="273202"/>
            <a:ext cx="2184147" cy="67799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¿Algún comentario?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6EC160F-2C2E-903C-F7AA-1828A019099F}"/>
              </a:ext>
            </a:extLst>
          </p:cNvPr>
          <p:cNvSpPr/>
          <p:nvPr/>
        </p:nvSpPr>
        <p:spPr>
          <a:xfrm>
            <a:off x="1859081" y="5053781"/>
            <a:ext cx="3002906" cy="17228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Imagínese que luego le piden hacer una app para Android, para que se pueda comprar desde la App ¿Qué haríamos?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1BD1B7-936C-73AF-CB16-B9FA82EC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55" y="951198"/>
            <a:ext cx="8419973" cy="566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1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081C6-C59D-8D47-43ED-A494EDA2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Back-</a:t>
            </a:r>
            <a:r>
              <a:rPr lang="es-CO" dirty="0" err="1"/>
              <a:t>end</a:t>
            </a:r>
            <a:r>
              <a:rPr lang="es-CO" dirty="0"/>
              <a:t> – Django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5DCF74-E43F-13D3-9379-E7C431BB2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2000" dirty="0"/>
              <a:t>Para analizar en vacaciones: </a:t>
            </a:r>
            <a:r>
              <a:rPr lang="es-CO" sz="2000" dirty="0">
                <a:hlinkClick r:id="rId2"/>
              </a:rPr>
              <a:t>https://github.com/do-community/django-todo-react/tree/master/backend</a:t>
            </a:r>
            <a:r>
              <a:rPr lang="es-CO" sz="2000" dirty="0"/>
              <a:t> 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ADFC7-3009-18D4-0252-D25408EFB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4FC9C6-C627-A12B-7AA3-13CE8BB7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10" y="2694072"/>
            <a:ext cx="5868240" cy="38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3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081C6-C59D-8D47-43ED-A494EDA2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Frontend</a:t>
            </a:r>
            <a:r>
              <a:rPr lang="es-CO" dirty="0"/>
              <a:t> – </a:t>
            </a:r>
            <a:r>
              <a:rPr lang="es-CO" dirty="0" err="1"/>
              <a:t>React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5DCF74-E43F-13D3-9379-E7C431BB2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240971"/>
            <a:ext cx="9666016" cy="4663440"/>
          </a:xfrm>
        </p:spPr>
        <p:txBody>
          <a:bodyPr/>
          <a:lstStyle/>
          <a:p>
            <a:r>
              <a:rPr lang="es-CO" sz="2000" dirty="0"/>
              <a:t>Para analizar en vacaciones: </a:t>
            </a:r>
            <a:r>
              <a:rPr lang="es-CO" sz="2000" dirty="0">
                <a:hlinkClick r:id="rId2"/>
              </a:rPr>
              <a:t>https://github.com/rudipy/frontend-react</a:t>
            </a:r>
            <a:r>
              <a:rPr lang="es-CO" sz="2000" dirty="0"/>
              <a:t> 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ADFC7-3009-18D4-0252-D25408EFB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D7538E-8E5B-AD1B-A201-C88B7AD4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37" y="1906361"/>
            <a:ext cx="7978831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560601"/>
            <a:ext cx="10702886" cy="2935631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¿Dónde definir rutas de servicios REST en Django?</a:t>
            </a:r>
          </a:p>
          <a:p>
            <a:pPr algn="just">
              <a:buSzPct val="100000"/>
            </a:pPr>
            <a:r>
              <a:rPr lang="es-CO" sz="2000" dirty="0"/>
              <a:t>¿Cómo definir servicios REST en Django?</a:t>
            </a:r>
          </a:p>
          <a:p>
            <a:pPr algn="just">
              <a:buSzPct val="100000"/>
            </a:pPr>
            <a:r>
              <a:rPr lang="es-CO" sz="2000" dirty="0"/>
              <a:t>¿Cómo crear servicios REST mas personalizados en Django?</a:t>
            </a:r>
          </a:p>
          <a:p>
            <a:pPr algn="just">
              <a:buSzPct val="100000"/>
            </a:pPr>
            <a:r>
              <a:rPr lang="es-CO" sz="2000" dirty="0"/>
              <a:t>¿Cómo dividir aplicaciones en </a:t>
            </a:r>
            <a:r>
              <a:rPr lang="es-CO" sz="2000" dirty="0" err="1"/>
              <a:t>front-end</a:t>
            </a:r>
            <a:r>
              <a:rPr lang="es-CO" sz="2000" dirty="0"/>
              <a:t> y back-</a:t>
            </a:r>
            <a:r>
              <a:rPr lang="es-CO" sz="2000" dirty="0" err="1"/>
              <a:t>end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¿Ventajas y desventajas de tener aplicaciones divididas?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123370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077" y="611828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B1A55-CE44-800A-8C3A-B25FD241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Ejercicio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B2664C-3C1E-39F4-FB5A-5D36FF39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O" sz="2200" dirty="0"/>
              <a:t>Desarrolle el siguiente tutorial, y realice las actividades propuestas.</a:t>
            </a:r>
          </a:p>
          <a:p>
            <a:pPr algn="ctr"/>
            <a:r>
              <a:rPr lang="es-CO" sz="2200" dirty="0"/>
              <a:t>Este tutorial proporciona una manera práctica de entender los conceptos, componentes, librerías y arquitectura básica de Django.</a:t>
            </a:r>
          </a:p>
          <a:p>
            <a:pPr algn="ctr"/>
            <a:r>
              <a:rPr lang="es-CO" sz="2200" b="1" u="sng" dirty="0"/>
              <a:t>Cada línea que codifique y/o copie y pegue, léala en detalle, analícela, vuélvala y léala, y finalmente comprenda lo que se esta haciendo.</a:t>
            </a:r>
          </a:p>
          <a:p>
            <a:pPr algn="ctr"/>
            <a:r>
              <a:rPr lang="es-CO" sz="2200" dirty="0"/>
              <a:t>La próxima clase se explicará desde la teoría los elementos vistos.</a:t>
            </a:r>
          </a:p>
          <a:p>
            <a:pPr marL="0" indent="0" algn="ctr">
              <a:buNone/>
            </a:pPr>
            <a:endParaRPr lang="es-CO" sz="2200" b="1" dirty="0"/>
          </a:p>
          <a:p>
            <a:pPr marL="0" indent="0" algn="ctr">
              <a:buNone/>
            </a:pPr>
            <a:r>
              <a:rPr lang="es-CO" sz="2200" b="1" dirty="0"/>
              <a:t>Nota: para todos los tutoriales de este curso, a medida de que vaya haciendo los tutoriales, vaya anotando en una hoja las dudas, y en la clase siguiente pregunte sus dudas.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53A43B-1AB8-9267-110D-3E327647C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87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 Django 4 for the Impatient.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 dirty="0"/>
              <a:t>Balachandran Pillai, A. (2017). Software Architecture with Python.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 dirty="0"/>
              <a:t>Meles, A. (2022). Django 4 By Example.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721C4F-D6E3-1356-C56A-215D3E8F83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6C0359-2F2C-AB58-6DA7-26153111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40" y="258330"/>
            <a:ext cx="4606839" cy="6276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C32EF8E-6A0D-1ADC-459D-1CA34FD2F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50" y="223652"/>
            <a:ext cx="3443843" cy="2753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13973AA-B3F4-C35C-28CA-483EE905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50" y="3090596"/>
            <a:ext cx="3443843" cy="3443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1F207F3-694F-2615-1E28-BEEAAF368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771" y="1856183"/>
            <a:ext cx="1897338" cy="12344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11A95B2-BB46-5764-6B8D-F6349E6B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" y="541340"/>
            <a:ext cx="3122379" cy="1069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72E024B-9FCE-12F1-56F4-AACD682E6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37" y="3593360"/>
            <a:ext cx="2634184" cy="25892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1614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63597-BF93-207C-79CF-AF1A914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REST </a:t>
            </a:r>
            <a:r>
              <a:rPr lang="es-CO" dirty="0" err="1"/>
              <a:t>APIs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ADBD1D-66E5-2FE9-4756-342E0F149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just"/>
            <a:r>
              <a:rPr lang="en-US" dirty="0"/>
              <a:t>One of the most common tasks Django developers are given is to create an API, usually JSON and REST or REST-like, that allows </a:t>
            </a:r>
            <a:r>
              <a:rPr lang="en-US" b="1" dirty="0"/>
              <a:t>third parties </a:t>
            </a:r>
            <a:r>
              <a:rPr lang="en-US" dirty="0"/>
              <a:t>to interact with the Django application’s data.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Django makes it </a:t>
            </a:r>
            <a:r>
              <a:rPr lang="en-US" b="1" dirty="0"/>
              <a:t>incredibly easy to work with JSON</a:t>
            </a:r>
            <a:r>
              <a:rPr lang="en-US" dirty="0"/>
              <a:t>, and its API view controllers are already structured around </a:t>
            </a:r>
            <a:r>
              <a:rPr lang="en-US" b="1" dirty="0"/>
              <a:t>REST verbs and patterns</a:t>
            </a:r>
            <a:r>
              <a:rPr lang="en-U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624535-450B-EC9D-CEED-DEF3905FA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95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2E28A-CC1D-88C4-F89B-2FCCB192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characteristics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4FB393-E13E-3709-07EE-FECBFC659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When we talk about RESTful or REST-like APIs in the Django world, we’re generally talking about APIs with a few common characteristics:</a:t>
            </a:r>
          </a:p>
          <a:p>
            <a:pPr marL="0" indent="0" algn="just">
              <a:buNone/>
            </a:pPr>
            <a:endParaRPr lang="en-US" dirty="0"/>
          </a:p>
          <a:p>
            <a:pPr lvl="1" algn="just">
              <a:buClr>
                <a:srgbClr val="009BAF"/>
              </a:buClr>
            </a:pPr>
            <a:r>
              <a:rPr lang="en-US" dirty="0"/>
              <a:t>They’re structured around “resources” that can be uniquely </a:t>
            </a:r>
            <a:r>
              <a:rPr lang="en-US" b="1" dirty="0"/>
              <a:t>represented by URIs</a:t>
            </a:r>
            <a:r>
              <a:rPr lang="en-US" dirty="0"/>
              <a:t>, like:</a:t>
            </a:r>
          </a:p>
          <a:p>
            <a:pPr lvl="2" algn="just">
              <a:buClr>
                <a:srgbClr val="009BAF"/>
              </a:buClr>
            </a:pPr>
            <a:r>
              <a:rPr lang="en-US" i="1" dirty="0"/>
              <a:t>/cats </a:t>
            </a:r>
            <a:r>
              <a:rPr lang="en-US" dirty="0"/>
              <a:t>for all cats, </a:t>
            </a:r>
          </a:p>
          <a:p>
            <a:pPr lvl="2" algn="just">
              <a:buClr>
                <a:srgbClr val="009BAF"/>
              </a:buClr>
            </a:pPr>
            <a:r>
              <a:rPr lang="en-US" i="1" dirty="0"/>
              <a:t>/cats/15 </a:t>
            </a:r>
            <a:r>
              <a:rPr lang="en-US" dirty="0"/>
              <a:t>for a single cat with the ID of 15</a:t>
            </a:r>
          </a:p>
          <a:p>
            <a:pPr marL="800100" lvl="1" indent="-342900" algn="just">
              <a:buClr>
                <a:srgbClr val="009BAF"/>
              </a:buClr>
            </a:pPr>
            <a:endParaRPr lang="es-CO" dirty="0"/>
          </a:p>
          <a:p>
            <a:pPr lvl="1" algn="just">
              <a:buClr>
                <a:srgbClr val="009BAF"/>
              </a:buClr>
            </a:pPr>
            <a:r>
              <a:rPr lang="en-US" dirty="0"/>
              <a:t>Interactions with resources primarily take place </a:t>
            </a:r>
            <a:r>
              <a:rPr lang="en-US" b="1" dirty="0"/>
              <a:t>using HTTP verbs </a:t>
            </a:r>
            <a:r>
              <a:rPr lang="en-US" dirty="0"/>
              <a:t>(</a:t>
            </a:r>
            <a:r>
              <a:rPr lang="en-US" i="1" dirty="0"/>
              <a:t>GET /cats/15 </a:t>
            </a:r>
            <a:r>
              <a:rPr lang="en-US" dirty="0"/>
              <a:t>versus </a:t>
            </a:r>
            <a:r>
              <a:rPr lang="en-US" i="1" dirty="0"/>
              <a:t>DELETE /cats/15</a:t>
            </a:r>
            <a:r>
              <a:rPr lang="en-US" dirty="0"/>
              <a:t>).</a:t>
            </a:r>
          </a:p>
          <a:p>
            <a:pPr lvl="1" algn="just">
              <a:buClr>
                <a:srgbClr val="009BAF"/>
              </a:buClr>
            </a:pPr>
            <a:endParaRPr lang="en-US" dirty="0"/>
          </a:p>
          <a:p>
            <a:pPr lvl="1" algn="just">
              <a:buClr>
                <a:srgbClr val="009BAF"/>
              </a:buClr>
            </a:pPr>
            <a:r>
              <a:rPr lang="en-US" dirty="0"/>
              <a:t>They’re </a:t>
            </a:r>
            <a:r>
              <a:rPr lang="en-US" b="1" dirty="0"/>
              <a:t>stateless</a:t>
            </a:r>
            <a:r>
              <a:rPr lang="en-US" dirty="0"/>
              <a:t>, meaning there’s no persistent session authentication between requests; each request must uniquely authenticate itself.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2BDFFE-D986-CF26-99A7-9238A56542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229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40A8A-4594-CC6D-F705-69B4810A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characteristics – II 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F7D8FF-AD3E-A874-4C2D-B52582560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0" indent="0" algn="just">
              <a:buNone/>
            </a:pPr>
            <a:r>
              <a:rPr lang="en-US" dirty="0"/>
              <a:t>When we talk about RESTful or REST-like APIs in the Django world, we’re generally talking about APIs with a few common characteristics:</a:t>
            </a:r>
          </a:p>
          <a:p>
            <a:pPr marL="0" indent="0" algn="just">
              <a:buNone/>
            </a:pPr>
            <a:endParaRPr lang="en-US" dirty="0"/>
          </a:p>
          <a:p>
            <a:pPr lvl="1" algn="just">
              <a:buClr>
                <a:srgbClr val="009BAF"/>
              </a:buClr>
            </a:pPr>
            <a:r>
              <a:rPr lang="en-US" dirty="0"/>
              <a:t>They’re </a:t>
            </a:r>
            <a:r>
              <a:rPr lang="en-US" b="1" dirty="0"/>
              <a:t>cacheable and consistent</a:t>
            </a:r>
            <a:r>
              <a:rPr lang="en-US" dirty="0"/>
              <a:t>, meaning each request (except for a few authenticated user–specific requests) should return the same result regardless of who the requester is.</a:t>
            </a:r>
          </a:p>
          <a:p>
            <a:pPr lvl="1" algn="just">
              <a:buClr>
                <a:srgbClr val="009BAF"/>
              </a:buClr>
            </a:pPr>
            <a:endParaRPr lang="en-US" dirty="0"/>
          </a:p>
          <a:p>
            <a:pPr lvl="1" algn="just">
              <a:buClr>
                <a:srgbClr val="009BAF"/>
              </a:buClr>
            </a:pPr>
            <a:r>
              <a:rPr lang="en-US" dirty="0"/>
              <a:t>They </a:t>
            </a:r>
            <a:r>
              <a:rPr lang="en-US" b="1" dirty="0"/>
              <a:t>return JSON</a:t>
            </a:r>
            <a:r>
              <a:rPr lang="en-US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01801E-D6B7-9FEC-DB3A-8183A9CAA4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10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40A8A-4594-CC6D-F705-69B4810A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characteristics – III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F7D8FF-AD3E-A874-4C2D-B52582560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i="1" dirty="0"/>
              <a:t>pure </a:t>
            </a:r>
            <a:r>
              <a:rPr lang="en-US" dirty="0"/>
              <a:t>RESTUFL API adheres to six architectural constraints:</a:t>
            </a:r>
          </a:p>
          <a:p>
            <a:pPr marL="0" indent="0" algn="just">
              <a:buNone/>
            </a:pPr>
            <a:endParaRPr lang="en-US" dirty="0"/>
          </a:p>
          <a:p>
            <a:pPr indent="-457200"/>
            <a:r>
              <a:rPr lang="en-US" b="1" dirty="0"/>
              <a:t>Client-Server: </a:t>
            </a:r>
            <a:r>
              <a:rPr lang="en-US" dirty="0"/>
              <a:t>Mandates that client and server must be separate and allowed to evolve independently.</a:t>
            </a:r>
          </a:p>
          <a:p>
            <a:pPr indent="-457200"/>
            <a:r>
              <a:rPr lang="en-US" b="1" dirty="0"/>
              <a:t>Stateless: </a:t>
            </a:r>
            <a:r>
              <a:rPr lang="en-US" dirty="0" err="1"/>
              <a:t>Requres</a:t>
            </a:r>
            <a:r>
              <a:rPr lang="en-US" dirty="0"/>
              <a:t> REST calls to be stateless, meaning no client context is stored on the server but at the client.</a:t>
            </a:r>
          </a:p>
          <a:p>
            <a:pPr indent="-457200"/>
            <a:r>
              <a:rPr lang="en-US" b="1" dirty="0"/>
              <a:t>Cacheable: </a:t>
            </a:r>
            <a:r>
              <a:rPr lang="en-US" dirty="0"/>
              <a:t>specifies that responses must define themselves to be cacheable or not, which can improve scalability and performance.</a:t>
            </a:r>
          </a:p>
          <a:p>
            <a:pPr indent="-457200"/>
            <a:r>
              <a:rPr lang="en-US" b="1" dirty="0"/>
              <a:t>Layered system: </a:t>
            </a:r>
            <a:r>
              <a:rPr lang="en-US" dirty="0"/>
              <a:t>Forms a hierarchy that helps manage complexity and improve scalability.</a:t>
            </a:r>
          </a:p>
          <a:p>
            <a:pPr indent="-457200"/>
            <a:r>
              <a:rPr lang="en-US" b="1" dirty="0"/>
              <a:t>Code on demand: </a:t>
            </a:r>
            <a:r>
              <a:rPr lang="en-US" dirty="0"/>
              <a:t>allows for code or applets to be sent by server to clients.</a:t>
            </a:r>
          </a:p>
          <a:p>
            <a:pPr indent="-457200"/>
            <a:r>
              <a:rPr lang="en-US" b="1" dirty="0"/>
              <a:t>Uniform Interface: </a:t>
            </a:r>
            <a:r>
              <a:rPr lang="en-US" dirty="0"/>
              <a:t>is a fundamental set of constraints that decouples the architecture, such as resources and self-descriptive messages.</a:t>
            </a:r>
            <a:endParaRPr lang="en-US" b="1" dirty="0"/>
          </a:p>
          <a:p>
            <a:pPr indent="-457200"/>
            <a:endParaRPr lang="en-U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01801E-D6B7-9FEC-DB3A-8183A9CAA4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31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40A8A-4594-CC6D-F705-69B4810A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characteristics – IV 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F7D8FF-AD3E-A874-4C2D-B52582560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In reality, modern APIs are not purely RESTFUL, favoring breaking one or more of the previous constraints (usually Uniform Interface) and still be REST APIs.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Most REST Apis adhere to the following architectural concepts:</a:t>
            </a:r>
          </a:p>
          <a:p>
            <a:pPr marL="0" indent="0" algn="just">
              <a:buNone/>
            </a:pPr>
            <a:endParaRPr lang="en-US" dirty="0"/>
          </a:p>
          <a:p>
            <a:pPr indent="-457200"/>
            <a:r>
              <a:rPr lang="en-US" b="1" dirty="0"/>
              <a:t>Resources: </a:t>
            </a:r>
            <a:r>
              <a:rPr lang="en-US" dirty="0"/>
              <a:t>objects, data or services are accessible by </a:t>
            </a:r>
            <a:r>
              <a:rPr lang="en-US" b="1" dirty="0"/>
              <a:t>Uniform Resource Identifiers (URI)</a:t>
            </a:r>
            <a:r>
              <a:rPr lang="en-US" dirty="0"/>
              <a:t>. Usually referred to nouns rather than verbs.</a:t>
            </a:r>
          </a:p>
          <a:p>
            <a:pPr indent="-457200"/>
            <a:r>
              <a:rPr lang="en-US" b="1" dirty="0"/>
              <a:t>Request operations: </a:t>
            </a:r>
            <a:r>
              <a:rPr lang="en-US" dirty="0"/>
              <a:t>operation on resources are done using standard HTTP operations (GET, PUT, POST, OPTIONS, DELETE) </a:t>
            </a:r>
          </a:p>
          <a:p>
            <a:pPr indent="-457200"/>
            <a:r>
              <a:rPr lang="en-US" b="1" dirty="0"/>
              <a:t>Error codes: </a:t>
            </a:r>
            <a:r>
              <a:rPr lang="en-US" dirty="0"/>
              <a:t>REST APIs use standard error codes (200, 300, 400).</a:t>
            </a:r>
          </a:p>
          <a:p>
            <a:r>
              <a:rPr lang="en-US" b="1" dirty="0"/>
              <a:t>Hypermedia: </a:t>
            </a:r>
            <a:r>
              <a:rPr lang="en-US" dirty="0"/>
              <a:t>Responses will usually contain hyperlinks or URIs to other actions</a:t>
            </a:r>
          </a:p>
          <a:p>
            <a:r>
              <a:rPr lang="en-US" dirty="0"/>
              <a:t>and resources for flexibility and discoverability. For instance, use hyperlinks for</a:t>
            </a:r>
          </a:p>
          <a:p>
            <a:r>
              <a:rPr lang="en-US" dirty="0"/>
              <a:t>pagination or nested data structures.</a:t>
            </a:r>
            <a:endParaRPr lang="en-US" b="1" dirty="0"/>
          </a:p>
          <a:p>
            <a:pPr indent="-457200"/>
            <a:endParaRPr lang="en-U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01801E-D6B7-9FEC-DB3A-8183A9CAA4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55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CF36420-124B-4D37-A2FF-37C184E40A47}"/>
</file>

<file path=customXml/itemProps2.xml><?xml version="1.0" encoding="utf-8"?>
<ds:datastoreItem xmlns:ds="http://schemas.openxmlformats.org/officeDocument/2006/customXml" ds:itemID="{B7D16CF2-07C0-4E1E-8885-0642C4016D12}"/>
</file>

<file path=customXml/itemProps3.xml><?xml version="1.0" encoding="utf-8"?>
<ds:datastoreItem xmlns:ds="http://schemas.openxmlformats.org/officeDocument/2006/customXml" ds:itemID="{5D07837D-D661-45AB-AF20-77A2850F9D4C}"/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11048</TotalTime>
  <Words>1808</Words>
  <Application>Microsoft Office PowerPoint</Application>
  <PresentationFormat>Panorámica</PresentationFormat>
  <Paragraphs>202</Paragraphs>
  <Slides>38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Modelo centrado en el estudiante</vt:lpstr>
      <vt:lpstr>Presentación de PowerPoint</vt:lpstr>
      <vt:lpstr>De la clase anterior…</vt:lpstr>
      <vt:lpstr>Agenda</vt:lpstr>
      <vt:lpstr>Presentación de PowerPoint</vt:lpstr>
      <vt:lpstr>REST APIs</vt:lpstr>
      <vt:lpstr>REST characteristics</vt:lpstr>
      <vt:lpstr>REST characteristics – II </vt:lpstr>
      <vt:lpstr>REST characteristics – III</vt:lpstr>
      <vt:lpstr>REST characteristics – IV </vt:lpstr>
      <vt:lpstr>Common REST API endpoint structures</vt:lpstr>
      <vt:lpstr>REST API VERSIONING</vt:lpstr>
      <vt:lpstr>Django REST Framework</vt:lpstr>
      <vt:lpstr>Creating a REST API in Django</vt:lpstr>
      <vt:lpstr>Urls.py file</vt:lpstr>
      <vt:lpstr>API Views</vt:lpstr>
      <vt:lpstr>Serializers.py</vt:lpstr>
      <vt:lpstr>Invocando la API – desde URL</vt:lpstr>
      <vt:lpstr>Invocando la API – desde otra aplicación</vt:lpstr>
      <vt:lpstr>Patrones de Diseño para API</vt:lpstr>
      <vt:lpstr>Agenda</vt:lpstr>
      <vt:lpstr>API Resources</vt:lpstr>
      <vt:lpstr>API Resource</vt:lpstr>
      <vt:lpstr>Custom Serialization</vt:lpstr>
      <vt:lpstr>Custom Serialization - Ejemplos</vt:lpstr>
      <vt:lpstr>Custom Serialization - Ejemplos</vt:lpstr>
      <vt:lpstr>Custom Serialization - Ejemplos</vt:lpstr>
      <vt:lpstr>Custom Serialization - ¿Cómo Funciona?</vt:lpstr>
      <vt:lpstr>Agenda</vt:lpstr>
      <vt:lpstr>Caso de ejemplo</vt:lpstr>
      <vt:lpstr>Versión original</vt:lpstr>
      <vt:lpstr>Opción 1 – Ambos proyectos MVC</vt:lpstr>
      <vt:lpstr>Opción 2 – front y back</vt:lpstr>
      <vt:lpstr>Back-end – Django</vt:lpstr>
      <vt:lpstr>Frontend – React</vt:lpstr>
      <vt:lpstr>Recapitulemos</vt:lpstr>
      <vt:lpstr>Ejercicio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Nicolas Ramirez Velez</cp:lastModifiedBy>
  <cp:revision>576</cp:revision>
  <dcterms:created xsi:type="dcterms:W3CDTF">2019-04-28T13:56:44Z</dcterms:created>
  <dcterms:modified xsi:type="dcterms:W3CDTF">2025-03-12T22:33:46Z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</Properties>
</file>